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Default Extension="wav" ContentType="audio/wav"/>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57" r:id="rId3"/>
    <p:sldId id="258" r:id="rId4"/>
    <p:sldId id="263" r:id="rId5"/>
    <p:sldId id="264" r:id="rId6"/>
    <p:sldId id="262" r:id="rId7"/>
    <p:sldId id="266" r:id="rId8"/>
    <p:sldId id="259" r:id="rId9"/>
    <p:sldId id="261" r:id="rId10"/>
    <p:sldId id="265" r:id="rId11"/>
    <p:sldId id="268" r:id="rId12"/>
    <p:sldId id="269" r:id="rId13"/>
    <p:sldId id="270"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5" d="100"/>
          <a:sy n="75" d="100"/>
        </p:scale>
        <p:origin x="-1181" y="-4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20BDE2-77B1-409E-AF2C-3A567DFA3002}" type="datetimeFigureOut">
              <a:rPr lang="en-US" smtClean="0"/>
              <a:pPr/>
              <a:t>5/4/2014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3E152B-501B-4FEF-911B-C08FAF957F3D}" type="slidenum">
              <a:rPr lang="en-US" smtClean="0"/>
              <a:pPr/>
              <a:t>‹#›</a:t>
            </a:fld>
            <a:endParaRPr lang="en-US" dirty="0"/>
          </a:p>
        </p:txBody>
      </p:sp>
    </p:spTree>
    <p:extLst>
      <p:ext uri="{BB962C8B-B14F-4D97-AF65-F5344CB8AC3E}">
        <p14:creationId xmlns="" xmlns:p14="http://schemas.microsoft.com/office/powerpoint/2010/main" val="2374366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E152B-501B-4FEF-911B-C08FAF957F3D}" type="slidenum">
              <a:rPr lang="en-US" smtClean="0"/>
              <a:pPr/>
              <a:t>8</a:t>
            </a:fld>
            <a:endParaRPr lang="en-US" dirty="0"/>
          </a:p>
        </p:txBody>
      </p:sp>
    </p:spTree>
    <p:extLst>
      <p:ext uri="{BB962C8B-B14F-4D97-AF65-F5344CB8AC3E}">
        <p14:creationId xmlns="" xmlns:p14="http://schemas.microsoft.com/office/powerpoint/2010/main" val="957762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1C017C9-6A43-402A-A179-067D48AB6978}" type="datetimeFigureOut">
              <a:rPr lang="en-US" smtClean="0"/>
              <a:pPr/>
              <a:t>5/4/2014</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852E600-BF5B-4D10-A301-5B3315702B8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C017C9-6A43-402A-A179-067D48AB6978}" type="datetimeFigureOut">
              <a:rPr lang="en-US" smtClean="0"/>
              <a:pPr/>
              <a:t>5/4/2014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52E600-BF5B-4D10-A301-5B3315702B8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C017C9-6A43-402A-A179-067D48AB6978}" type="datetimeFigureOut">
              <a:rPr lang="en-US" smtClean="0"/>
              <a:pPr/>
              <a:t>5/4/2014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52E600-BF5B-4D10-A301-5B3315702B8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1C017C9-6A43-402A-A179-067D48AB6978}" type="datetimeFigureOut">
              <a:rPr lang="en-US" smtClean="0"/>
              <a:pPr/>
              <a:t>5/4/2014</a:t>
            </a:fld>
            <a:endParaRPr lang="en-US" dirty="0"/>
          </a:p>
        </p:txBody>
      </p:sp>
      <p:sp>
        <p:nvSpPr>
          <p:cNvPr id="9" name="Slide Number Placeholder 8"/>
          <p:cNvSpPr>
            <a:spLocks noGrp="1"/>
          </p:cNvSpPr>
          <p:nvPr>
            <p:ph type="sldNum" sz="quarter" idx="15"/>
          </p:nvPr>
        </p:nvSpPr>
        <p:spPr/>
        <p:txBody>
          <a:bodyPr rtlCol="0"/>
          <a:lstStyle/>
          <a:p>
            <a:fld id="{D852E600-BF5B-4D10-A301-5B3315702B87}"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1C017C9-6A43-402A-A179-067D48AB6978}" type="datetimeFigureOut">
              <a:rPr lang="en-US" smtClean="0"/>
              <a:pPr/>
              <a:t>5/4/2014</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D852E600-BF5B-4D10-A301-5B3315702B8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1C017C9-6A43-402A-A179-067D48AB6978}" type="datetimeFigureOut">
              <a:rPr lang="en-US" smtClean="0"/>
              <a:pPr/>
              <a:t>5/4/2014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852E600-BF5B-4D10-A301-5B3315702B87}"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1C017C9-6A43-402A-A179-067D48AB6978}" type="datetimeFigureOut">
              <a:rPr lang="en-US" smtClean="0"/>
              <a:pPr/>
              <a:t>5/4/2014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852E600-BF5B-4D10-A301-5B3315702B87}"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1C017C9-6A43-402A-A179-067D48AB6978}" type="datetimeFigureOut">
              <a:rPr lang="en-US" smtClean="0"/>
              <a:pPr/>
              <a:t>5/4/2014</a:t>
            </a:fld>
            <a:endParaRPr lang="en-US" dirty="0"/>
          </a:p>
        </p:txBody>
      </p:sp>
      <p:sp>
        <p:nvSpPr>
          <p:cNvPr id="7" name="Slide Number Placeholder 6"/>
          <p:cNvSpPr>
            <a:spLocks noGrp="1"/>
          </p:cNvSpPr>
          <p:nvPr>
            <p:ph type="sldNum" sz="quarter" idx="11"/>
          </p:nvPr>
        </p:nvSpPr>
        <p:spPr/>
        <p:txBody>
          <a:bodyPr rtlCol="0"/>
          <a:lstStyle/>
          <a:p>
            <a:fld id="{D852E600-BF5B-4D10-A301-5B3315702B87}"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C017C9-6A43-402A-A179-067D48AB6978}" type="datetimeFigureOut">
              <a:rPr lang="en-US" smtClean="0"/>
              <a:pPr/>
              <a:t>5/4/2014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852E600-BF5B-4D10-A301-5B3315702B8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1C017C9-6A43-402A-A179-067D48AB6978}" type="datetimeFigureOut">
              <a:rPr lang="en-US" smtClean="0"/>
              <a:pPr/>
              <a:t>5/4/2014</a:t>
            </a:fld>
            <a:endParaRPr lang="en-US" dirty="0"/>
          </a:p>
        </p:txBody>
      </p:sp>
      <p:sp>
        <p:nvSpPr>
          <p:cNvPr id="22" name="Slide Number Placeholder 21"/>
          <p:cNvSpPr>
            <a:spLocks noGrp="1"/>
          </p:cNvSpPr>
          <p:nvPr>
            <p:ph type="sldNum" sz="quarter" idx="15"/>
          </p:nvPr>
        </p:nvSpPr>
        <p:spPr/>
        <p:txBody>
          <a:bodyPr rtlCol="0"/>
          <a:lstStyle/>
          <a:p>
            <a:fld id="{D852E600-BF5B-4D10-A301-5B3315702B87}"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1C017C9-6A43-402A-A179-067D48AB6978}" type="datetimeFigureOut">
              <a:rPr lang="en-US" smtClean="0"/>
              <a:pPr/>
              <a:t>5/4/2014</a:t>
            </a:fld>
            <a:endParaRPr lang="en-US" dirty="0"/>
          </a:p>
        </p:txBody>
      </p:sp>
      <p:sp>
        <p:nvSpPr>
          <p:cNvPr id="18" name="Slide Number Placeholder 17"/>
          <p:cNvSpPr>
            <a:spLocks noGrp="1"/>
          </p:cNvSpPr>
          <p:nvPr>
            <p:ph type="sldNum" sz="quarter" idx="11"/>
          </p:nvPr>
        </p:nvSpPr>
        <p:spPr/>
        <p:txBody>
          <a:bodyPr rtlCol="0"/>
          <a:lstStyle/>
          <a:p>
            <a:fld id="{D852E600-BF5B-4D10-A301-5B3315702B87}"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1C017C9-6A43-402A-A179-067D48AB6978}" type="datetimeFigureOut">
              <a:rPr lang="en-US" smtClean="0"/>
              <a:pPr/>
              <a:t>5/4/2014</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852E600-BF5B-4D10-A301-5B3315702B8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media" Target="../media/media1.wav"/><Relationship Id="rId2" Type="http://schemas.openxmlformats.org/officeDocument/2006/relationships/slideLayout" Target="../slideLayouts/slideLayout1.xml"/><Relationship Id="rId1" Type="http://schemas.openxmlformats.org/officeDocument/2006/relationships/audio" Target="../media/media1.wav"/><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eocities.com/Background_Irob.html" TargetMode="External"/><Relationship Id="rId2" Type="http://schemas.openxmlformats.org/officeDocument/2006/relationships/hyperlink" Target="http://www.linkethiopia.org/guide-to-ethiopia"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57201"/>
            <a:ext cx="9144000" cy="1905000"/>
          </a:xfrm>
          <a:solidFill>
            <a:schemeClr val="accent1">
              <a:lumMod val="60000"/>
              <a:lumOff val="40000"/>
            </a:schemeClr>
          </a:solidFill>
        </p:spPr>
        <p:txBody>
          <a:bodyPr anchor="ctr">
            <a:normAutofit/>
          </a:bodyPr>
          <a:lstStyle/>
          <a:p>
            <a:pPr algn="ctr"/>
            <a:r>
              <a:rPr lang="en-US" dirty="0" smtClean="0"/>
              <a:t> Education &amp; Irob people </a:t>
            </a:r>
            <a:endParaRPr lang="en-US" dirty="0"/>
          </a:p>
        </p:txBody>
      </p:sp>
      <p:sp>
        <p:nvSpPr>
          <p:cNvPr id="3" name="Subtitle 2"/>
          <p:cNvSpPr>
            <a:spLocks noGrp="1"/>
          </p:cNvSpPr>
          <p:nvPr>
            <p:ph type="subTitle" idx="1"/>
          </p:nvPr>
        </p:nvSpPr>
        <p:spPr>
          <a:xfrm>
            <a:off x="0" y="2743200"/>
            <a:ext cx="9144000" cy="3276600"/>
          </a:xfrm>
          <a:solidFill>
            <a:schemeClr val="accent1">
              <a:lumMod val="60000"/>
              <a:lumOff val="40000"/>
            </a:schemeClr>
          </a:solidFill>
        </p:spPr>
        <p:txBody>
          <a:bodyPr>
            <a:normAutofit fontScale="92500" lnSpcReduction="20000"/>
          </a:bodyPr>
          <a:lstStyle/>
          <a:p>
            <a:r>
              <a:rPr lang="en-US" sz="3600" dirty="0" smtClean="0"/>
              <a:t>Why IDA believes education is a Key</a:t>
            </a:r>
          </a:p>
          <a:p>
            <a:endParaRPr lang="en-US" sz="3200" dirty="0" smtClean="0"/>
          </a:p>
          <a:p>
            <a:pPr algn="ctr"/>
            <a:endParaRPr lang="en-US" sz="3200" dirty="0" smtClean="0"/>
          </a:p>
          <a:p>
            <a:pPr algn="ctr"/>
            <a:r>
              <a:rPr lang="en-US" sz="3200" dirty="0" smtClean="0"/>
              <a:t>By</a:t>
            </a:r>
          </a:p>
          <a:p>
            <a:pPr algn="ctr"/>
            <a:r>
              <a:rPr lang="en-US" sz="3200" dirty="0" err="1" smtClean="0"/>
              <a:t>Abraha</a:t>
            </a:r>
            <a:r>
              <a:rPr lang="en-US" sz="3200" dirty="0" smtClean="0"/>
              <a:t> </a:t>
            </a:r>
            <a:r>
              <a:rPr lang="en-US" sz="3200" smtClean="0"/>
              <a:t>Sibhat</a:t>
            </a:r>
            <a:endParaRPr lang="en-US" sz="3200" dirty="0" smtClean="0"/>
          </a:p>
          <a:p>
            <a:pPr algn="ctr"/>
            <a:r>
              <a:rPr lang="en-US" sz="3200" dirty="0" smtClean="0"/>
              <a:t>USA</a:t>
            </a:r>
          </a:p>
          <a:p>
            <a:pPr algn="ctr"/>
            <a:r>
              <a:rPr lang="en-US" sz="3200" dirty="0" smtClean="0"/>
              <a:t>May 1, 2014</a:t>
            </a:r>
          </a:p>
          <a:p>
            <a:pPr algn="ctr"/>
            <a:endParaRPr lang="en-US" sz="3200" dirty="0" smtClean="0"/>
          </a:p>
          <a:p>
            <a:endParaRPr lang="en-US" sz="3200" dirty="0"/>
          </a:p>
        </p:txBody>
      </p:sp>
      <p:pic>
        <p:nvPicPr>
          <p:cNvPr id="6" name="MS900431065[1].wav">
            <a:hlinkClick r:id="" action="ppaction://media"/>
          </p:cNvPr>
          <p:cNvPicPr>
            <a:picLocks noChangeAspect="1"/>
          </p:cNvPicPr>
          <p:nvPr>
            <a:audioFile r:link="rId1"/>
            <p:extLst>
              <p:ext uri="{DAA4B4D4-6D71-4841-9C94-3DE7FCFB9230}">
                <p14:media xmlns="" xmlns:p14="http://schemas.microsoft.com/office/powerpoint/2010/main" r:embed="rId3"/>
              </p:ext>
            </p:extLst>
          </p:nvPr>
        </p:nvPicPr>
        <p:blipFill>
          <a:blip r:embed="rId4" cstate="print"/>
          <a:stretch>
            <a:fillRect/>
          </a:stretch>
        </p:blipFill>
        <p:spPr>
          <a:xfrm>
            <a:off x="8991600" y="6875172"/>
            <a:ext cx="609600" cy="609600"/>
          </a:xfrm>
          <a:prstGeom prst="rect">
            <a:avLst/>
          </a:prstGeom>
        </p:spPr>
      </p:pic>
      <p:pic>
        <p:nvPicPr>
          <p:cNvPr id="5"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324600" y="3352800"/>
            <a:ext cx="2514600" cy="1981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62573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025"/>
            <a:ext cx="9144000" cy="944562"/>
          </a:xfrm>
          <a:solidFill>
            <a:schemeClr val="accent1">
              <a:lumMod val="20000"/>
              <a:lumOff val="80000"/>
            </a:schemeClr>
          </a:solidFill>
        </p:spPr>
        <p:txBody>
          <a:bodyPr/>
          <a:lstStyle/>
          <a:p>
            <a:r>
              <a:rPr lang="en-US" dirty="0"/>
              <a:t>Current educational status in </a:t>
            </a:r>
            <a:r>
              <a:rPr lang="en-US" dirty="0" smtClean="0"/>
              <a:t>Irob------</a:t>
            </a:r>
            <a:endParaRPr lang="en-US" dirty="0"/>
          </a:p>
        </p:txBody>
      </p:sp>
      <p:sp>
        <p:nvSpPr>
          <p:cNvPr id="3" name="Content Placeholder 2"/>
          <p:cNvSpPr>
            <a:spLocks noGrp="1"/>
          </p:cNvSpPr>
          <p:nvPr>
            <p:ph sz="quarter" idx="1"/>
          </p:nvPr>
        </p:nvSpPr>
        <p:spPr>
          <a:xfrm>
            <a:off x="0" y="1219200"/>
            <a:ext cx="9144000" cy="5638800"/>
          </a:xfrm>
        </p:spPr>
        <p:txBody>
          <a:bodyPr/>
          <a:lstStyle/>
          <a:p>
            <a:r>
              <a:rPr lang="en-US" dirty="0"/>
              <a:t>r</a:t>
            </a:r>
            <a:r>
              <a:rPr lang="en-US" dirty="0" smtClean="0"/>
              <a:t>ecent reports indicated that students earned a passing grade to universities form Irob high school were the lowest in the country( tigray being last in the country &amp; then Irob being the worst in </a:t>
            </a:r>
            <a:r>
              <a:rPr lang="en-US" dirty="0" err="1" smtClean="0"/>
              <a:t>Tigray</a:t>
            </a:r>
            <a:r>
              <a:rPr lang="en-US" dirty="0" smtClean="0"/>
              <a:t> region)</a:t>
            </a:r>
          </a:p>
          <a:p>
            <a:r>
              <a:rPr lang="en-US" dirty="0" smtClean="0"/>
              <a:t>Irob festival 2006 from Dawhan shows passing rate from  10</a:t>
            </a:r>
            <a:r>
              <a:rPr lang="en-US" baseline="30000" dirty="0" smtClean="0"/>
              <a:t>th</a:t>
            </a:r>
            <a:r>
              <a:rPr lang="en-US" dirty="0" smtClean="0"/>
              <a:t> grade to preparatory school is decreasing from year to year</a:t>
            </a:r>
          </a:p>
          <a:p>
            <a:r>
              <a:rPr lang="en-US" dirty="0" smtClean="0"/>
              <a:t> the same report also indicated  that  the main problem being lack of qualified teachers   </a:t>
            </a:r>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629400" y="5550592"/>
            <a:ext cx="2743200" cy="19240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43400" y="5580643"/>
            <a:ext cx="3028950" cy="15144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066800" y="4714875"/>
            <a:ext cx="4038600" cy="2143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940883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143000"/>
          </a:xfrm>
          <a:solidFill>
            <a:schemeClr val="accent1">
              <a:lumMod val="20000"/>
              <a:lumOff val="80000"/>
            </a:schemeClr>
          </a:solidFill>
        </p:spPr>
        <p:txBody>
          <a:bodyPr>
            <a:normAutofit/>
          </a:bodyPr>
          <a:lstStyle/>
          <a:p>
            <a:r>
              <a:rPr lang="en-US" dirty="0"/>
              <a:t>Current educational status in Irob------</a:t>
            </a:r>
          </a:p>
        </p:txBody>
      </p:sp>
      <p:sp>
        <p:nvSpPr>
          <p:cNvPr id="3" name="Content Placeholder 2"/>
          <p:cNvSpPr>
            <a:spLocks noGrp="1"/>
          </p:cNvSpPr>
          <p:nvPr>
            <p:ph sz="quarter" idx="1"/>
          </p:nvPr>
        </p:nvSpPr>
        <p:spPr>
          <a:xfrm>
            <a:off x="0" y="1066800"/>
            <a:ext cx="9220200" cy="6172200"/>
          </a:xfrm>
        </p:spPr>
        <p:txBody>
          <a:bodyPr/>
          <a:lstStyle/>
          <a:p>
            <a:r>
              <a:rPr lang="en-US" dirty="0" smtClean="0"/>
              <a:t>Many students abandon school and spend their golden time in local bars drinking alcohol and fist-fight of one-another that results in injury &amp; loss of life</a:t>
            </a:r>
          </a:p>
          <a:p>
            <a:endParaRPr lang="en-US" dirty="0"/>
          </a:p>
          <a:p>
            <a:pPr marL="0" indent="0">
              <a:buNone/>
            </a:pPr>
            <a:endParaRPr lang="en-US" dirty="0" smtClean="0"/>
          </a:p>
          <a:p>
            <a:endParaRPr lang="en-US" dirty="0" smtClean="0"/>
          </a:p>
          <a:p>
            <a:r>
              <a:rPr lang="en-US" dirty="0" smtClean="0"/>
              <a:t>Many take uncalculated risk to travel to various parts of the world through illegal &amp; dangerous journey in search of better living conditions</a:t>
            </a:r>
            <a:endParaRPr lang="en-US" dirty="0"/>
          </a:p>
        </p:txBody>
      </p:sp>
      <p:pic>
        <p:nvPicPr>
          <p:cNvPr id="307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5800" y="5257800"/>
            <a:ext cx="3367087" cy="19907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477001" y="1905001"/>
            <a:ext cx="2133600" cy="167052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505200" y="4876800"/>
            <a:ext cx="3581400" cy="26289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03772" y="4900411"/>
            <a:ext cx="2466975" cy="18478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4217289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solidFill>
            <a:schemeClr val="accent1">
              <a:lumMod val="20000"/>
              <a:lumOff val="80000"/>
            </a:schemeClr>
          </a:solidFill>
        </p:spPr>
        <p:txBody>
          <a:bodyPr/>
          <a:lstStyle/>
          <a:p>
            <a:r>
              <a:rPr lang="en-US" dirty="0"/>
              <a:t> </a:t>
            </a:r>
            <a:r>
              <a:rPr lang="en-US" dirty="0" smtClean="0"/>
              <a:t>Do we need to do something ?</a:t>
            </a:r>
            <a:endParaRPr lang="en-US" dirty="0"/>
          </a:p>
        </p:txBody>
      </p:sp>
      <p:sp>
        <p:nvSpPr>
          <p:cNvPr id="3" name="Content Placeholder 2"/>
          <p:cNvSpPr>
            <a:spLocks noGrp="1"/>
          </p:cNvSpPr>
          <p:nvPr>
            <p:ph sz="quarter" idx="1"/>
          </p:nvPr>
        </p:nvSpPr>
        <p:spPr>
          <a:xfrm>
            <a:off x="0" y="1143000"/>
            <a:ext cx="9144000" cy="5715000"/>
          </a:xfrm>
        </p:spPr>
        <p:txBody>
          <a:bodyPr>
            <a:normAutofit/>
          </a:bodyPr>
          <a:lstStyle/>
          <a:p>
            <a:r>
              <a:rPr lang="en-US" dirty="0" smtClean="0"/>
              <a:t>Yes!!!!!!!!!!!</a:t>
            </a:r>
          </a:p>
          <a:p>
            <a:r>
              <a:rPr lang="en-US" dirty="0" smtClean="0"/>
              <a:t>our forefathers have done their part during those difficult &amp; dark years for us </a:t>
            </a:r>
          </a:p>
          <a:p>
            <a:r>
              <a:rPr lang="en-US" dirty="0" smtClean="0"/>
              <a:t>One way or an other, we are affected by our failing children</a:t>
            </a:r>
          </a:p>
          <a:p>
            <a:r>
              <a:rPr lang="en-US" dirty="0" smtClean="0"/>
              <a:t>We have to send money  once they are in the hands of illegal traffickers</a:t>
            </a:r>
          </a:p>
          <a:p>
            <a:pPr lvl="3"/>
            <a:r>
              <a:rPr lang="en-US" dirty="0" smtClean="0"/>
              <a:t>All family  to collect money when children get in risk of injury, death , or in prison </a:t>
            </a:r>
          </a:p>
          <a:p>
            <a:pPr lvl="3"/>
            <a:r>
              <a:rPr lang="en-US" dirty="0" smtClean="0"/>
              <a:t>But for how long can we do this??</a:t>
            </a:r>
          </a:p>
          <a:p>
            <a:r>
              <a:rPr lang="en-US" dirty="0" smtClean="0"/>
              <a:t>If our new generation is not supported at their school age, the survival of </a:t>
            </a:r>
            <a:r>
              <a:rPr lang="en-US" dirty="0" err="1" smtClean="0"/>
              <a:t>Irobs</a:t>
            </a:r>
            <a:r>
              <a:rPr lang="en-US" dirty="0" smtClean="0"/>
              <a:t> as we know it is in danger.</a:t>
            </a:r>
          </a:p>
          <a:p>
            <a:r>
              <a:rPr lang="en-US" dirty="0" smtClean="0"/>
              <a:t>We are morally, psychologically, culturally  bound  to pay back to our community.</a:t>
            </a:r>
          </a:p>
          <a:p>
            <a:r>
              <a:rPr lang="en-US" dirty="0" smtClean="0"/>
              <a:t>It is imperative that we act urgently.</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153400" y="6096000"/>
            <a:ext cx="2133600" cy="1524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910637" y="3124200"/>
            <a:ext cx="2143125" cy="2133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962500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chemeClr val="accent1">
              <a:lumMod val="20000"/>
              <a:lumOff val="80000"/>
            </a:schemeClr>
          </a:solidFill>
        </p:spPr>
        <p:txBody>
          <a:bodyPr/>
          <a:lstStyle/>
          <a:p>
            <a:r>
              <a:rPr lang="en-US" dirty="0"/>
              <a:t>What can we do </a:t>
            </a:r>
            <a:r>
              <a:rPr lang="en-US" dirty="0" smtClean="0"/>
              <a:t>?</a:t>
            </a:r>
            <a:endParaRPr lang="en-US" dirty="0"/>
          </a:p>
        </p:txBody>
      </p:sp>
      <p:sp>
        <p:nvSpPr>
          <p:cNvPr id="3" name="Content Placeholder 2"/>
          <p:cNvSpPr>
            <a:spLocks noGrp="1"/>
          </p:cNvSpPr>
          <p:nvPr>
            <p:ph sz="quarter" idx="1"/>
          </p:nvPr>
        </p:nvSpPr>
        <p:spPr>
          <a:xfrm>
            <a:off x="0" y="1219200"/>
            <a:ext cx="9144000" cy="5638800"/>
          </a:xfrm>
        </p:spPr>
        <p:txBody>
          <a:bodyPr>
            <a:normAutofit/>
          </a:bodyPr>
          <a:lstStyle/>
          <a:p>
            <a:r>
              <a:rPr lang="en-US" dirty="0" smtClean="0"/>
              <a:t>We, </a:t>
            </a:r>
            <a:r>
              <a:rPr lang="en-US" dirty="0" err="1" smtClean="0"/>
              <a:t>Irobs</a:t>
            </a:r>
            <a:r>
              <a:rPr lang="en-US" dirty="0" smtClean="0"/>
              <a:t> at home and abroad, can organize &amp; unite our resources to:</a:t>
            </a:r>
          </a:p>
          <a:p>
            <a:r>
              <a:rPr lang="en-US" dirty="0" smtClean="0"/>
              <a:t>make irob schools  competitive, modern, and motivate learning by means of equipping schools with badly needed educational materials such as laboratories, computers, libraries or referencing materials, and sporting goods.</a:t>
            </a:r>
          </a:p>
          <a:p>
            <a:r>
              <a:rPr lang="en-US" dirty="0" smtClean="0"/>
              <a:t>promote competition among students to motivate learning by offering scholarship prizes</a:t>
            </a:r>
          </a:p>
          <a:p>
            <a:r>
              <a:rPr lang="en-US" dirty="0"/>
              <a:t>e</a:t>
            </a:r>
            <a:r>
              <a:rPr lang="en-US" dirty="0" smtClean="0"/>
              <a:t>ncourage outstanding teachers by providing additional training, monetary prizes, or other benefits</a:t>
            </a:r>
          </a:p>
          <a:p>
            <a:r>
              <a:rPr lang="en-US" dirty="0" smtClean="0"/>
              <a:t>reclaim </a:t>
            </a:r>
            <a:r>
              <a:rPr lang="en-US" dirty="0" err="1" smtClean="0"/>
              <a:t>Irob’s</a:t>
            </a:r>
            <a:r>
              <a:rPr lang="en-US" dirty="0" smtClean="0"/>
              <a:t> historic lead in education </a:t>
            </a:r>
          </a:p>
          <a:p>
            <a:r>
              <a:rPr lang="en-US" dirty="0" smtClean="0"/>
              <a:t>unite </a:t>
            </a:r>
            <a:r>
              <a:rPr lang="en-US" dirty="0" err="1" smtClean="0"/>
              <a:t>Irobs</a:t>
            </a:r>
            <a:r>
              <a:rPr lang="en-US" dirty="0" smtClean="0"/>
              <a:t> around globe for common goal</a:t>
            </a:r>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81400" y="6477000"/>
            <a:ext cx="4343400" cy="18764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413938" y="5862168"/>
            <a:ext cx="1752600" cy="1657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298756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066800"/>
          </a:xfrm>
          <a:solidFill>
            <a:schemeClr val="accent1">
              <a:lumMod val="20000"/>
              <a:lumOff val="80000"/>
            </a:schemeClr>
          </a:solidFill>
        </p:spPr>
        <p:txBody>
          <a:bodyPr/>
          <a:lstStyle/>
          <a:p>
            <a:r>
              <a:rPr lang="en-US" dirty="0"/>
              <a:t>What can we do </a:t>
            </a:r>
            <a:r>
              <a:rPr lang="en-US" dirty="0" smtClean="0"/>
              <a:t>?</a:t>
            </a:r>
            <a:endParaRPr lang="en-US" dirty="0"/>
          </a:p>
        </p:txBody>
      </p:sp>
      <p:sp>
        <p:nvSpPr>
          <p:cNvPr id="3" name="Content Placeholder 2"/>
          <p:cNvSpPr>
            <a:spLocks noGrp="1"/>
          </p:cNvSpPr>
          <p:nvPr>
            <p:ph sz="quarter" idx="1"/>
          </p:nvPr>
        </p:nvSpPr>
        <p:spPr>
          <a:xfrm>
            <a:off x="0" y="1371600"/>
            <a:ext cx="9124682" cy="5486400"/>
          </a:xfrm>
        </p:spPr>
        <p:txBody>
          <a:bodyPr/>
          <a:lstStyle/>
          <a:p>
            <a:r>
              <a:rPr lang="en-US" dirty="0"/>
              <a:t> </a:t>
            </a:r>
            <a:r>
              <a:rPr lang="en-US" dirty="0" smtClean="0"/>
              <a:t>I agree there are so many other  issues </a:t>
            </a:r>
            <a:r>
              <a:rPr lang="en-US" dirty="0" err="1" smtClean="0"/>
              <a:t>Irobs</a:t>
            </a:r>
            <a:r>
              <a:rPr lang="en-US" dirty="0" smtClean="0"/>
              <a:t> at home are facing that need to be recon-with. </a:t>
            </a:r>
          </a:p>
          <a:p>
            <a:r>
              <a:rPr lang="en-US" dirty="0" smtClean="0"/>
              <a:t>I believe that we should concentrate our energy in improving education while also working on those other problems so that we create a stable long-term solutions for our people. </a:t>
            </a:r>
          </a:p>
          <a:p>
            <a:r>
              <a:rPr lang="en-US" dirty="0" smtClean="0"/>
              <a:t>Improving educational standard is relatively easy for anyone to get involved and do their share, timely, and a foundation for success of any society. </a:t>
            </a:r>
          </a:p>
          <a:p>
            <a:r>
              <a:rPr lang="en-US" dirty="0" smtClean="0"/>
              <a:t>Education is a key in eliminating all other issues our people are facing.</a:t>
            </a:r>
            <a:endParaRPr lang="en-US" dirty="0"/>
          </a:p>
        </p:txBody>
      </p:sp>
      <p:pic>
        <p:nvPicPr>
          <p:cNvPr id="614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62600" y="5410200"/>
            <a:ext cx="2705100" cy="1685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7940157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066800"/>
          </a:xfrm>
          <a:solidFill>
            <a:schemeClr val="accent1">
              <a:lumMod val="20000"/>
              <a:lumOff val="80000"/>
            </a:schemeClr>
          </a:solidFill>
        </p:spPr>
        <p:txBody>
          <a:bodyPr/>
          <a:lstStyle/>
          <a:p>
            <a:r>
              <a:rPr lang="en-US" dirty="0" smtClean="0"/>
              <a:t>How can we do it ?????</a:t>
            </a:r>
            <a:endParaRPr lang="en-US" dirty="0"/>
          </a:p>
        </p:txBody>
      </p:sp>
      <p:sp>
        <p:nvSpPr>
          <p:cNvPr id="3" name="Content Placeholder 2"/>
          <p:cNvSpPr>
            <a:spLocks noGrp="1"/>
          </p:cNvSpPr>
          <p:nvPr>
            <p:ph sz="quarter" idx="1"/>
          </p:nvPr>
        </p:nvSpPr>
        <p:spPr>
          <a:xfrm>
            <a:off x="152400" y="1219200"/>
            <a:ext cx="8610600" cy="5867400"/>
          </a:xfrm>
        </p:spPr>
        <p:txBody>
          <a:bodyPr>
            <a:normAutofit lnSpcReduction="10000"/>
          </a:bodyPr>
          <a:lstStyle/>
          <a:p>
            <a:r>
              <a:rPr lang="en-US" dirty="0"/>
              <a:t>I</a:t>
            </a:r>
            <a:r>
              <a:rPr lang="en-US" dirty="0" smtClean="0"/>
              <a:t>rob development association (IDA) has taken Irob education as it’s priority and has been doing its best for the past few years. We can say all what we want about IDA’s accomplishments or short-comings since its inception. The fact of the matter is that we are responsible either way. IDA’s success is ours and we should also own its failures. </a:t>
            </a:r>
          </a:p>
          <a:p>
            <a:r>
              <a:rPr lang="en-US" dirty="0" smtClean="0"/>
              <a:t>IDA is in the process of mobilizing &amp; organizing all </a:t>
            </a:r>
            <a:r>
              <a:rPr lang="en-US" dirty="0" err="1" smtClean="0"/>
              <a:t>Irobs</a:t>
            </a:r>
            <a:r>
              <a:rPr lang="en-US" dirty="0" smtClean="0"/>
              <a:t> around the globe. And there are good indications that it is going to be successful this time around.</a:t>
            </a:r>
          </a:p>
          <a:p>
            <a:r>
              <a:rPr lang="en-US" dirty="0" smtClean="0"/>
              <a:t>It is high time for all of us to act together on common goals before our community falls-apart.  It’s normal to have personal differences &amp; beliefs, but it’s abnormal to take our differences personal and abandon the common goals. Things that matter the most should not be at mercy of things that matter list</a:t>
            </a:r>
          </a:p>
          <a:p>
            <a:endParaRPr lang="en-US" dirty="0"/>
          </a:p>
        </p:txBody>
      </p:sp>
    </p:spTree>
    <p:extLst>
      <p:ext uri="{BB962C8B-B14F-4D97-AF65-F5344CB8AC3E}">
        <p14:creationId xmlns="" xmlns:p14="http://schemas.microsoft.com/office/powerpoint/2010/main" val="42401378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r>
              <a:rPr lang="en-US" dirty="0" smtClean="0"/>
              <a:t>conclusion</a:t>
            </a:r>
            <a:endParaRPr lang="en-US" dirty="0"/>
          </a:p>
        </p:txBody>
      </p:sp>
      <p:sp>
        <p:nvSpPr>
          <p:cNvPr id="3" name="Content Placeholder 2"/>
          <p:cNvSpPr>
            <a:spLocks noGrp="1"/>
          </p:cNvSpPr>
          <p:nvPr>
            <p:ph sz="quarter" idx="1"/>
          </p:nvPr>
        </p:nvSpPr>
        <p:spPr>
          <a:xfrm>
            <a:off x="0" y="1295400"/>
            <a:ext cx="8915400" cy="5562600"/>
          </a:xfrm>
        </p:spPr>
        <p:txBody>
          <a:bodyPr>
            <a:normAutofit fontScale="85000" lnSpcReduction="10000"/>
          </a:bodyPr>
          <a:lstStyle/>
          <a:p>
            <a:r>
              <a:rPr lang="en-US" dirty="0" smtClean="0"/>
              <a:t>IDA leadership will present its plans &amp; updates and is not the purpose of this writing.</a:t>
            </a:r>
          </a:p>
          <a:p>
            <a:r>
              <a:rPr lang="en-US" dirty="0" smtClean="0"/>
              <a:t>The focus of this writing is  that we, few lucky </a:t>
            </a:r>
            <a:r>
              <a:rPr lang="en-US" dirty="0" err="1" smtClean="0"/>
              <a:t>Irobs</a:t>
            </a:r>
            <a:r>
              <a:rPr lang="en-US" dirty="0" smtClean="0"/>
              <a:t>:</a:t>
            </a:r>
          </a:p>
          <a:p>
            <a:pPr lvl="1"/>
            <a:r>
              <a:rPr lang="en-US" dirty="0" smtClean="0"/>
              <a:t> have obligation to support the community that has given us opportunities to our present life, </a:t>
            </a:r>
          </a:p>
          <a:p>
            <a:pPr lvl="1"/>
            <a:r>
              <a:rPr lang="en-US" dirty="0" smtClean="0"/>
              <a:t>have to preserve our historical long sighted &amp; visionary forefather’s  hard work &amp; dreams</a:t>
            </a:r>
          </a:p>
          <a:p>
            <a:pPr lvl="1"/>
            <a:r>
              <a:rPr lang="en-US" dirty="0" smtClean="0"/>
              <a:t>should act and thrive together or  fail together</a:t>
            </a:r>
          </a:p>
          <a:p>
            <a:pPr lvl="1"/>
            <a:r>
              <a:rPr lang="en-US" dirty="0"/>
              <a:t>s</a:t>
            </a:r>
            <a:r>
              <a:rPr lang="en-US" dirty="0" smtClean="0"/>
              <a:t>hould do what is in our power to prevent our community and culture from vanishing</a:t>
            </a:r>
          </a:p>
          <a:p>
            <a:pPr lvl="1"/>
            <a:r>
              <a:rPr lang="en-US" dirty="0" smtClean="0"/>
              <a:t>Take ownership of the degrading situation in Irob, take the high road and act upon finding solutions to save ourselves from moral embarrassment. </a:t>
            </a:r>
          </a:p>
          <a:p>
            <a:r>
              <a:rPr lang="en-US" dirty="0" smtClean="0"/>
              <a:t>If we fail to act as one and urgently, we will continue to receive calls from our relatives who  take risky travels, we will keep hearing more &amp; more social crisis from home, the slow degradation of Irob culture and language will continue, and</a:t>
            </a:r>
            <a:r>
              <a:rPr lang="en-US" dirty="0"/>
              <a:t> </a:t>
            </a:r>
            <a:r>
              <a:rPr lang="en-US" dirty="0" smtClean="0"/>
              <a:t>all these failures will happen just because we fail to act together on remediation plans.</a:t>
            </a:r>
          </a:p>
          <a:p>
            <a:pPr marL="0" indent="0">
              <a:buNone/>
            </a:pPr>
            <a:r>
              <a:rPr lang="en-US" dirty="0" smtClean="0"/>
              <a:t>                                </a:t>
            </a:r>
            <a:endParaRPr lang="en-US" dirty="0"/>
          </a:p>
        </p:txBody>
      </p:sp>
    </p:spTree>
    <p:extLst>
      <p:ext uri="{BB962C8B-B14F-4D97-AF65-F5344CB8AC3E}">
        <p14:creationId xmlns="" xmlns:p14="http://schemas.microsoft.com/office/powerpoint/2010/main" val="656952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a:solidFill>
            <a:schemeClr val="accent1">
              <a:lumMod val="20000"/>
              <a:lumOff val="80000"/>
            </a:schemeClr>
          </a:solidFill>
        </p:spPr>
        <p:txBody>
          <a:bodyPr>
            <a:normAutofit fontScale="90000"/>
          </a:bodyPr>
          <a:lstStyle/>
          <a:p>
            <a:r>
              <a:rPr lang="en-US" dirty="0" smtClean="0"/>
              <a:t/>
            </a:r>
            <a:br>
              <a:rPr lang="en-US" dirty="0" smtClean="0"/>
            </a:br>
            <a:r>
              <a:rPr lang="en-US" dirty="0" smtClean="0"/>
              <a:t>Importance of Education</a:t>
            </a:r>
            <a:br>
              <a:rPr lang="en-US" dirty="0" smtClean="0"/>
            </a:br>
            <a:endParaRPr lang="en-US" dirty="0"/>
          </a:p>
        </p:txBody>
      </p:sp>
      <p:sp>
        <p:nvSpPr>
          <p:cNvPr id="3" name="Content Placeholder 2"/>
          <p:cNvSpPr>
            <a:spLocks noGrp="1"/>
          </p:cNvSpPr>
          <p:nvPr>
            <p:ph sz="quarter" idx="1"/>
          </p:nvPr>
        </p:nvSpPr>
        <p:spPr>
          <a:xfrm>
            <a:off x="0" y="1295400"/>
            <a:ext cx="9144000" cy="5562600"/>
          </a:xfrm>
        </p:spPr>
        <p:txBody>
          <a:bodyPr>
            <a:normAutofit/>
          </a:bodyPr>
          <a:lstStyle/>
          <a:p>
            <a:r>
              <a:rPr lang="en-US" dirty="0" smtClean="0"/>
              <a:t>In today’s world, education is considered one of  human</a:t>
            </a:r>
            <a:r>
              <a:rPr lang="en-US" dirty="0"/>
              <a:t> </a:t>
            </a:r>
            <a:r>
              <a:rPr lang="en-US" dirty="0" smtClean="0"/>
              <a:t>basic necessities.</a:t>
            </a:r>
          </a:p>
          <a:p>
            <a:r>
              <a:rPr lang="en-US" dirty="0" smtClean="0"/>
              <a:t>Education helps individuals to:</a:t>
            </a:r>
          </a:p>
          <a:p>
            <a:pPr lvl="1"/>
            <a:r>
              <a:rPr lang="en-US" dirty="0"/>
              <a:t>b</a:t>
            </a:r>
            <a:r>
              <a:rPr lang="en-US" dirty="0" smtClean="0"/>
              <a:t>ecome informed about the contemporary world. </a:t>
            </a:r>
          </a:p>
          <a:p>
            <a:pPr lvl="1"/>
            <a:r>
              <a:rPr lang="en-US" dirty="0"/>
              <a:t>d</a:t>
            </a:r>
            <a:r>
              <a:rPr lang="en-US" dirty="0" smtClean="0"/>
              <a:t>evelop self-awareness and make informed decisions</a:t>
            </a:r>
          </a:p>
          <a:p>
            <a:pPr lvl="1"/>
            <a:r>
              <a:rPr lang="en-US" dirty="0"/>
              <a:t>e</a:t>
            </a:r>
            <a:r>
              <a:rPr lang="en-US" dirty="0" smtClean="0"/>
              <a:t>mpower self-confidence</a:t>
            </a:r>
            <a:r>
              <a:rPr lang="en-US" dirty="0"/>
              <a:t> </a:t>
            </a:r>
            <a:r>
              <a:rPr lang="en-US" dirty="0" smtClean="0"/>
              <a:t>&amp; personal growth</a:t>
            </a:r>
          </a:p>
          <a:p>
            <a:pPr lvl="1"/>
            <a:r>
              <a:rPr lang="en-US" dirty="0" smtClean="0"/>
              <a:t>thrive economically, become a responsible citizen, and support others.</a:t>
            </a:r>
          </a:p>
          <a:p>
            <a:pPr lvl="1"/>
            <a:r>
              <a:rPr lang="en-US" dirty="0" smtClean="0"/>
              <a:t>and much much more…</a:t>
            </a:r>
          </a:p>
          <a:p>
            <a:r>
              <a:rPr lang="en-US" dirty="0" smtClean="0"/>
              <a:t>As evidenced by </a:t>
            </a:r>
            <a:r>
              <a:rPr lang="en-US" dirty="0" err="1" smtClean="0"/>
              <a:t>ato</a:t>
            </a:r>
            <a:r>
              <a:rPr lang="en-US" dirty="0" smtClean="0"/>
              <a:t> </a:t>
            </a:r>
            <a:r>
              <a:rPr lang="en-US" dirty="0" err="1" smtClean="0"/>
              <a:t>Adoumer</a:t>
            </a:r>
            <a:r>
              <a:rPr lang="en-US" dirty="0" smtClean="0"/>
              <a:t> </a:t>
            </a:r>
            <a:r>
              <a:rPr lang="en-US" dirty="0" err="1" smtClean="0"/>
              <a:t>Goish’s</a:t>
            </a:r>
            <a:r>
              <a:rPr lang="en-US" dirty="0" smtClean="0"/>
              <a:t> prophecy over 100 years ago, </a:t>
            </a:r>
            <a:r>
              <a:rPr lang="en-US" dirty="0" smtClean="0">
                <a:solidFill>
                  <a:srgbClr val="C00000"/>
                </a:solidFill>
              </a:rPr>
              <a:t>“</a:t>
            </a:r>
            <a:r>
              <a:rPr lang="en-US" dirty="0" err="1" smtClean="0">
                <a:solidFill>
                  <a:srgbClr val="C00000"/>
                </a:solidFill>
              </a:rPr>
              <a:t>Erro</a:t>
            </a:r>
            <a:r>
              <a:rPr lang="en-US" dirty="0" smtClean="0">
                <a:solidFill>
                  <a:srgbClr val="C00000"/>
                </a:solidFill>
              </a:rPr>
              <a:t> </a:t>
            </a:r>
            <a:r>
              <a:rPr lang="en-US" dirty="0" err="1" smtClean="0">
                <a:solidFill>
                  <a:srgbClr val="C00000"/>
                </a:solidFill>
              </a:rPr>
              <a:t>meehirrod</a:t>
            </a:r>
            <a:r>
              <a:rPr lang="en-US" dirty="0">
                <a:solidFill>
                  <a:srgbClr val="C00000"/>
                </a:solidFill>
              </a:rPr>
              <a:t>, </a:t>
            </a:r>
            <a:r>
              <a:rPr lang="en-US" dirty="0" err="1">
                <a:solidFill>
                  <a:srgbClr val="C00000"/>
                </a:solidFill>
              </a:rPr>
              <a:t>Laa</a:t>
            </a:r>
            <a:r>
              <a:rPr lang="en-US" dirty="0">
                <a:solidFill>
                  <a:srgbClr val="C00000"/>
                </a:solidFill>
              </a:rPr>
              <a:t> </a:t>
            </a:r>
            <a:r>
              <a:rPr lang="en-US" dirty="0" err="1" smtClean="0">
                <a:solidFill>
                  <a:srgbClr val="C00000"/>
                </a:solidFill>
              </a:rPr>
              <a:t>girbbod</a:t>
            </a:r>
            <a:r>
              <a:rPr lang="en-US" dirty="0" smtClean="0">
                <a:solidFill>
                  <a:srgbClr val="C00000"/>
                </a:solidFill>
              </a:rPr>
              <a:t>”, </a:t>
            </a:r>
            <a:r>
              <a:rPr lang="en-US" dirty="0" smtClean="0"/>
              <a:t>our forefathers recognized the benefits of education long ago.</a:t>
            </a:r>
          </a:p>
          <a:p>
            <a:pPr marL="0" indent="0">
              <a:buNone/>
            </a:pPr>
            <a:r>
              <a:rPr lang="en-US" dirty="0"/>
              <a:t> </a:t>
            </a:r>
            <a:endParaRPr lang="en-US" dirty="0" smtClean="0"/>
          </a:p>
          <a:p>
            <a:endParaRPr lang="en-US" dirty="0" smtClean="0"/>
          </a:p>
          <a:p>
            <a:pPr marL="0" indent="0">
              <a:buNone/>
            </a:pPr>
            <a:endParaRPr lang="en-US" dirty="0"/>
          </a:p>
        </p:txBody>
      </p:sp>
    </p:spTree>
    <p:extLst>
      <p:ext uri="{BB962C8B-B14F-4D97-AF65-F5344CB8AC3E}">
        <p14:creationId xmlns="" xmlns:p14="http://schemas.microsoft.com/office/powerpoint/2010/main" val="3584765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639762"/>
          </a:xfrm>
          <a:solidFill>
            <a:schemeClr val="accent1">
              <a:lumMod val="20000"/>
              <a:lumOff val="80000"/>
            </a:schemeClr>
          </a:solidFill>
        </p:spPr>
        <p:txBody>
          <a:bodyPr>
            <a:normAutofit/>
          </a:bodyPr>
          <a:lstStyle/>
          <a:p>
            <a:r>
              <a:rPr lang="en-US" dirty="0" smtClean="0"/>
              <a:t>history of formal education in </a:t>
            </a:r>
            <a:r>
              <a:rPr lang="en-US" dirty="0" err="1" smtClean="0"/>
              <a:t>irob</a:t>
            </a:r>
            <a:endParaRPr lang="en-US" dirty="0"/>
          </a:p>
        </p:txBody>
      </p:sp>
      <p:sp>
        <p:nvSpPr>
          <p:cNvPr id="3" name="Content Placeholder 2"/>
          <p:cNvSpPr>
            <a:spLocks noGrp="1"/>
          </p:cNvSpPr>
          <p:nvPr>
            <p:ph sz="quarter" idx="1"/>
          </p:nvPr>
        </p:nvSpPr>
        <p:spPr>
          <a:xfrm>
            <a:off x="0" y="1066800"/>
            <a:ext cx="9144000" cy="6019800"/>
          </a:xfrm>
        </p:spPr>
        <p:txBody>
          <a:bodyPr>
            <a:normAutofit/>
          </a:bodyPr>
          <a:lstStyle/>
          <a:p>
            <a:r>
              <a:rPr lang="en-US" dirty="0" smtClean="0"/>
              <a:t>Formal education in Irob has about 160 years of history.  First school was opened in 1847  by </a:t>
            </a:r>
            <a:r>
              <a:rPr lang="en-US" dirty="0" err="1" smtClean="0"/>
              <a:t>Lazarist</a:t>
            </a:r>
            <a:r>
              <a:rPr lang="en-US" dirty="0" smtClean="0"/>
              <a:t> Catholics in </a:t>
            </a:r>
            <a:r>
              <a:rPr lang="en-US" dirty="0" err="1" smtClean="0"/>
              <a:t>Alitena</a:t>
            </a:r>
            <a:r>
              <a:rPr lang="en-US" dirty="0" smtClean="0"/>
              <a:t>. In present day Ethiopia, </a:t>
            </a:r>
            <a:r>
              <a:rPr lang="en-US" dirty="0" err="1" smtClean="0"/>
              <a:t>Shewa</a:t>
            </a:r>
            <a:r>
              <a:rPr lang="en-US" dirty="0" smtClean="0"/>
              <a:t> was the only place that had formal education, where it begun in 1830 and existed only for short time.  </a:t>
            </a:r>
            <a:r>
              <a:rPr lang="en-US" sz="1600" dirty="0" smtClean="0"/>
              <a:t>Dr. Pankhurst </a:t>
            </a:r>
            <a:r>
              <a:rPr lang="en-US" sz="1600" dirty="0" smtClean="0">
                <a:hlinkClick r:id="rId2"/>
              </a:rPr>
              <a:t>www.linkethiopia.org/guide-to-ethiopia</a:t>
            </a:r>
            <a:r>
              <a:rPr lang="en-US" dirty="0"/>
              <a:t>;</a:t>
            </a:r>
            <a:r>
              <a:rPr lang="en-US" dirty="0" smtClean="0"/>
              <a:t> also read (</a:t>
            </a:r>
            <a:r>
              <a:rPr lang="en-US" sz="1400" dirty="0" smtClean="0"/>
              <a:t>SOME FACTS ABOUT IROB  </a:t>
            </a:r>
            <a:r>
              <a:rPr lang="en-US" sz="1400" dirty="0" smtClean="0">
                <a:hlinkClick r:id="rId3"/>
              </a:rPr>
              <a:t>www.geocities.com/Background_Irob.html</a:t>
            </a:r>
            <a:r>
              <a:rPr lang="en-US" sz="1400" dirty="0" smtClean="0"/>
              <a:t> , </a:t>
            </a:r>
            <a:r>
              <a:rPr lang="en-US" sz="2000" dirty="0" smtClean="0"/>
              <a:t>A Paper Written by Souba  Hais Oct. 25, 1998)</a:t>
            </a:r>
          </a:p>
          <a:p>
            <a:endParaRPr lang="en-US" sz="2000" dirty="0"/>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pPr marL="0" indent="0">
              <a:buNone/>
            </a:pPr>
            <a:endParaRPr lang="en-US" dirty="0"/>
          </a:p>
        </p:txBody>
      </p:sp>
      <p:pic>
        <p:nvPicPr>
          <p:cNvPr id="2050"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8100" y="3581400"/>
            <a:ext cx="3581400" cy="411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495800" y="3810000"/>
            <a:ext cx="4038600" cy="27146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6776879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914400"/>
          </a:xfrm>
          <a:solidFill>
            <a:schemeClr val="accent1">
              <a:lumMod val="20000"/>
              <a:lumOff val="80000"/>
            </a:schemeClr>
          </a:solidFill>
        </p:spPr>
        <p:txBody>
          <a:bodyPr>
            <a:normAutofit/>
          </a:bodyPr>
          <a:lstStyle/>
          <a:p>
            <a:r>
              <a:rPr lang="en-US" dirty="0" smtClean="0"/>
              <a:t>Irob history of formal education continued-</a:t>
            </a:r>
            <a:endParaRPr lang="en-US" dirty="0"/>
          </a:p>
        </p:txBody>
      </p:sp>
      <p:sp>
        <p:nvSpPr>
          <p:cNvPr id="3" name="Content Placeholder 2"/>
          <p:cNvSpPr>
            <a:spLocks noGrp="1"/>
          </p:cNvSpPr>
          <p:nvPr>
            <p:ph sz="quarter" idx="1"/>
          </p:nvPr>
        </p:nvSpPr>
        <p:spPr>
          <a:xfrm>
            <a:off x="0" y="1066800"/>
            <a:ext cx="9144000" cy="5791200"/>
          </a:xfrm>
        </p:spPr>
        <p:txBody>
          <a:bodyPr>
            <a:normAutofit/>
          </a:bodyPr>
          <a:lstStyle/>
          <a:p>
            <a:r>
              <a:rPr lang="en-US" dirty="0"/>
              <a:t>b</a:t>
            </a:r>
            <a:r>
              <a:rPr lang="en-US" dirty="0" smtClean="0"/>
              <a:t>y 1850, it was legally recognized by Dej. Woubie, native of northern Gondar and the then governor of Tigray</a:t>
            </a:r>
          </a:p>
          <a:p>
            <a:r>
              <a:rPr lang="en-US" dirty="0" smtClean="0"/>
              <a:t> curriculums included Geez, Amharic, science and mathematics. As well as Latin, French, philosophy, and theology were taught in higher levels, It is documented that in 1914 alone there were about 500 students in the school</a:t>
            </a:r>
          </a:p>
          <a:p>
            <a:r>
              <a:rPr lang="en-US" dirty="0"/>
              <a:t>h</a:t>
            </a:r>
            <a:r>
              <a:rPr lang="en-US" dirty="0" smtClean="0"/>
              <a:t>owever, history indicates that Lideta School has had many interruptions  due to religious persecution in its long history  and our ancestors had fought it continuously----</a:t>
            </a:r>
          </a:p>
          <a:p>
            <a:endParaRPr lang="en-US" dirty="0" smtClean="0"/>
          </a:p>
          <a:p>
            <a:endParaRPr lang="en-US" dirty="0"/>
          </a:p>
        </p:txBody>
      </p:sp>
      <p:pic>
        <p:nvPicPr>
          <p:cNvPr id="819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0" y="4616473"/>
            <a:ext cx="3181350" cy="2447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33800" y="4827061"/>
            <a:ext cx="1905000" cy="201292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486578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chemeClr val="accent1">
              <a:lumMod val="20000"/>
              <a:lumOff val="80000"/>
            </a:schemeClr>
          </a:solidFill>
        </p:spPr>
        <p:txBody>
          <a:bodyPr>
            <a:normAutofit/>
          </a:bodyPr>
          <a:lstStyle/>
          <a:p>
            <a:r>
              <a:rPr lang="en-US" dirty="0" smtClean="0"/>
              <a:t>Irob history of formal education continued-</a:t>
            </a:r>
            <a:endParaRPr lang="en-US" dirty="0"/>
          </a:p>
        </p:txBody>
      </p:sp>
      <p:sp>
        <p:nvSpPr>
          <p:cNvPr id="3" name="Content Placeholder 2"/>
          <p:cNvSpPr>
            <a:spLocks noGrp="1"/>
          </p:cNvSpPr>
          <p:nvPr>
            <p:ph sz="quarter" idx="1"/>
          </p:nvPr>
        </p:nvSpPr>
        <p:spPr>
          <a:xfrm>
            <a:off x="0" y="1143000"/>
            <a:ext cx="9144000" cy="5715000"/>
          </a:xfrm>
        </p:spPr>
        <p:txBody>
          <a:bodyPr>
            <a:normAutofit/>
          </a:bodyPr>
          <a:lstStyle/>
          <a:p>
            <a:r>
              <a:rPr lang="en-US" dirty="0" smtClean="0"/>
              <a:t>on May 4, 1916  leaders of Buknaiti-Are and the clergy, held a special meeting to discuss  solutions to maintain lideta school &amp; the Catholic religion </a:t>
            </a:r>
          </a:p>
          <a:p>
            <a:r>
              <a:rPr lang="en-US" dirty="0"/>
              <a:t>d</a:t>
            </a:r>
            <a:r>
              <a:rPr lang="en-US" dirty="0" smtClean="0"/>
              <a:t>elegations of four prominent Irobs &amp; a french missionary  were sent to showa on foot travel to present their case to Lij Eyasu; </a:t>
            </a:r>
          </a:p>
          <a:p>
            <a:r>
              <a:rPr lang="en-US" dirty="0" smtClean="0"/>
              <a:t>They were </a:t>
            </a:r>
          </a:p>
          <a:p>
            <a:pPr lvl="1"/>
            <a:r>
              <a:rPr lang="en-US" dirty="0" smtClean="0">
                <a:latin typeface="Batang" panose="02030600000101010101" pitchFamily="18" charset="-127"/>
                <a:ea typeface="Batang" panose="02030600000101010101" pitchFamily="18" charset="-127"/>
              </a:rPr>
              <a:t>Mr. </a:t>
            </a:r>
            <a:r>
              <a:rPr lang="en-US" b="1" dirty="0" smtClean="0">
                <a:latin typeface="Batang" panose="02030600000101010101" pitchFamily="18" charset="-127"/>
                <a:ea typeface="Batang" panose="02030600000101010101" pitchFamily="18" charset="-127"/>
              </a:rPr>
              <a:t>Adoumar Halibo,</a:t>
            </a:r>
          </a:p>
          <a:p>
            <a:pPr lvl="1"/>
            <a:r>
              <a:rPr lang="en-US" b="1" dirty="0" smtClean="0">
                <a:latin typeface="Batang" panose="02030600000101010101" pitchFamily="18" charset="-127"/>
                <a:ea typeface="Batang" panose="02030600000101010101" pitchFamily="18" charset="-127"/>
              </a:rPr>
              <a:t> Mr. Menelik Woldegiorgis</a:t>
            </a:r>
            <a:r>
              <a:rPr lang="en-US" b="1" dirty="0">
                <a:latin typeface="Batang" panose="02030600000101010101" pitchFamily="18" charset="-127"/>
                <a:ea typeface="Batang" panose="02030600000101010101" pitchFamily="18" charset="-127"/>
              </a:rPr>
              <a:t> </a:t>
            </a:r>
            <a:r>
              <a:rPr lang="en-US" b="1" dirty="0" smtClean="0">
                <a:latin typeface="Batang" panose="02030600000101010101" pitchFamily="18" charset="-127"/>
                <a:ea typeface="Batang" panose="02030600000101010101" pitchFamily="18" charset="-127"/>
              </a:rPr>
              <a:t>( my great- grand father)</a:t>
            </a:r>
          </a:p>
          <a:p>
            <a:pPr lvl="1"/>
            <a:r>
              <a:rPr lang="en-US" b="1" dirty="0" smtClean="0">
                <a:latin typeface="Batang" panose="02030600000101010101" pitchFamily="18" charset="-127"/>
                <a:ea typeface="Batang" panose="02030600000101010101" pitchFamily="18" charset="-127"/>
              </a:rPr>
              <a:t> Abba Tesfaselasse Woldegerima, </a:t>
            </a:r>
          </a:p>
          <a:p>
            <a:pPr lvl="1"/>
            <a:r>
              <a:rPr lang="en-US" b="1" dirty="0" smtClean="0">
                <a:latin typeface="Batang" panose="02030600000101010101" pitchFamily="18" charset="-127"/>
                <a:ea typeface="Batang" panose="02030600000101010101" pitchFamily="18" charset="-127"/>
              </a:rPr>
              <a:t>Abba Gebreigziabiher,  and </a:t>
            </a:r>
          </a:p>
          <a:p>
            <a:pPr lvl="1"/>
            <a:r>
              <a:rPr lang="en-US" b="1" dirty="0">
                <a:latin typeface="Batang" panose="02030600000101010101" pitchFamily="18" charset="-127"/>
                <a:ea typeface="Batang" panose="02030600000101010101" pitchFamily="18" charset="-127"/>
              </a:rPr>
              <a:t>a</a:t>
            </a:r>
            <a:r>
              <a:rPr lang="en-US" b="1" dirty="0" smtClean="0">
                <a:latin typeface="Batang" panose="02030600000101010101" pitchFamily="18" charset="-127"/>
                <a:ea typeface="Batang" panose="02030600000101010101" pitchFamily="18" charset="-127"/>
              </a:rPr>
              <a:t> French missionary</a:t>
            </a:r>
          </a:p>
          <a:p>
            <a:pPr marL="0" indent="0">
              <a:buNone/>
            </a:pPr>
            <a:endParaRPr lang="en-US" dirty="0"/>
          </a:p>
        </p:txBody>
      </p:sp>
      <p:pic>
        <p:nvPicPr>
          <p:cNvPr id="1433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29200" y="5105400"/>
            <a:ext cx="2895600" cy="1600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91000" y="3124199"/>
            <a:ext cx="1905000" cy="12192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77495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762000"/>
          </a:xfrm>
          <a:solidFill>
            <a:schemeClr val="accent1">
              <a:lumMod val="20000"/>
              <a:lumOff val="80000"/>
            </a:schemeClr>
          </a:solidFill>
        </p:spPr>
        <p:txBody>
          <a:bodyPr>
            <a:normAutofit/>
          </a:bodyPr>
          <a:lstStyle/>
          <a:p>
            <a:r>
              <a:rPr lang="en-US" dirty="0" smtClean="0"/>
              <a:t>Irob history of formal education continued-</a:t>
            </a:r>
            <a:endParaRPr lang="en-US" dirty="0"/>
          </a:p>
        </p:txBody>
      </p:sp>
      <p:sp>
        <p:nvSpPr>
          <p:cNvPr id="3" name="Content Placeholder 2"/>
          <p:cNvSpPr>
            <a:spLocks noGrp="1"/>
          </p:cNvSpPr>
          <p:nvPr>
            <p:ph sz="quarter" idx="1"/>
          </p:nvPr>
        </p:nvSpPr>
        <p:spPr>
          <a:xfrm>
            <a:off x="0" y="1219200"/>
            <a:ext cx="9067800" cy="5638800"/>
          </a:xfrm>
        </p:spPr>
        <p:txBody>
          <a:bodyPr/>
          <a:lstStyle/>
          <a:p>
            <a:r>
              <a:rPr lang="en-US" dirty="0" smtClean="0"/>
              <a:t> the Delegates were able to talk with Lij Eyasu</a:t>
            </a:r>
            <a:r>
              <a:rPr lang="en-US" dirty="0"/>
              <a:t> </a:t>
            </a:r>
            <a:r>
              <a:rPr lang="en-US" dirty="0" smtClean="0"/>
              <a:t>&amp; received grant letter to pursue their school &amp; religious belief without persecution.</a:t>
            </a:r>
          </a:p>
          <a:p>
            <a:r>
              <a:rPr lang="en-US" dirty="0" smtClean="0"/>
              <a:t> in 1935 Lideta was closed by Italian invaders until 1959  when it reopened from scratch  base ( okolli daa-ge kik-tinemko) by Dr. Abba Woldemarianm Khasay.</a:t>
            </a:r>
          </a:p>
          <a:p>
            <a:r>
              <a:rPr lang="en-US" dirty="0" smtClean="0"/>
              <a:t> from then on, Lideta continued  to educate thousands of Ethiopians for many years until Eritrean </a:t>
            </a:r>
            <a:r>
              <a:rPr lang="en-US" dirty="0"/>
              <a:t>i</a:t>
            </a:r>
            <a:r>
              <a:rPr lang="en-US" dirty="0" smtClean="0"/>
              <a:t>nvasion of </a:t>
            </a:r>
            <a:r>
              <a:rPr lang="en-US" dirty="0"/>
              <a:t>I</a:t>
            </a:r>
            <a:r>
              <a:rPr lang="en-US" dirty="0" smtClean="0"/>
              <a:t>rob land.</a:t>
            </a:r>
          </a:p>
        </p:txBody>
      </p:sp>
      <p:pic>
        <p:nvPicPr>
          <p:cNvPr id="92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09800" y="4419600"/>
            <a:ext cx="4572000" cy="2438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525111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4" y="0"/>
            <a:ext cx="9145073" cy="905814"/>
          </a:xfrm>
          <a:solidFill>
            <a:schemeClr val="accent1">
              <a:lumMod val="20000"/>
              <a:lumOff val="80000"/>
            </a:schemeClr>
          </a:solidFill>
        </p:spPr>
        <p:txBody>
          <a:bodyPr>
            <a:normAutofit/>
          </a:bodyPr>
          <a:lstStyle/>
          <a:p>
            <a:r>
              <a:rPr lang="en-US" dirty="0"/>
              <a:t>Irob history of formal education </a:t>
            </a:r>
            <a:r>
              <a:rPr lang="en-US" sz="2700" dirty="0"/>
              <a:t>continued</a:t>
            </a:r>
            <a:r>
              <a:rPr lang="en-US" dirty="0"/>
              <a:t>-</a:t>
            </a:r>
          </a:p>
        </p:txBody>
      </p:sp>
      <p:sp>
        <p:nvSpPr>
          <p:cNvPr id="3" name="Content Placeholder 2"/>
          <p:cNvSpPr>
            <a:spLocks noGrp="1"/>
          </p:cNvSpPr>
          <p:nvPr>
            <p:ph sz="quarter" idx="1"/>
          </p:nvPr>
        </p:nvSpPr>
        <p:spPr>
          <a:xfrm>
            <a:off x="0" y="1219200"/>
            <a:ext cx="9144000" cy="5638800"/>
          </a:xfrm>
        </p:spPr>
        <p:txBody>
          <a:bodyPr>
            <a:normAutofit/>
          </a:bodyPr>
          <a:lstStyle/>
          <a:p>
            <a:r>
              <a:rPr lang="en-US" dirty="0" smtClean="0"/>
              <a:t>Some of the prominent figures  educated  in Lideta  and served back  their communities  are:</a:t>
            </a:r>
          </a:p>
          <a:p>
            <a:pPr lvl="1">
              <a:buFont typeface="Wingdings" panose="05000000000000000000" pitchFamily="2" charset="2"/>
              <a:buChar char="Ø"/>
            </a:pPr>
            <a:r>
              <a:rPr lang="en-US" b="1" dirty="0"/>
              <a:t>Dr. Abba Hagos Fessuh </a:t>
            </a:r>
            <a:r>
              <a:rPr lang="en-US" dirty="0"/>
              <a:t>of </a:t>
            </a:r>
            <a:r>
              <a:rPr lang="en-US" dirty="0" smtClean="0"/>
              <a:t>Alitena - </a:t>
            </a:r>
            <a:r>
              <a:rPr lang="en-US" sz="2200" dirty="0"/>
              <a:t>well known scholar and founder of the Catholic school of Dessie </a:t>
            </a:r>
            <a:endParaRPr lang="en-US" sz="2200" dirty="0" smtClean="0"/>
          </a:p>
          <a:p>
            <a:pPr lvl="1">
              <a:buFont typeface="Wingdings" panose="05000000000000000000" pitchFamily="2" charset="2"/>
              <a:buChar char="Ø"/>
            </a:pPr>
            <a:r>
              <a:rPr lang="en-US" b="1" dirty="0"/>
              <a:t>Abune Haile-Mariam Khasay </a:t>
            </a:r>
            <a:r>
              <a:rPr lang="en-US" dirty="0"/>
              <a:t>of Adigrat</a:t>
            </a:r>
            <a:r>
              <a:rPr lang="en-US" sz="2000" dirty="0"/>
              <a:t>, the first native Catholic eparch for all of the Ethiopian Empire and founder of the excellent Tsinseta School of </a:t>
            </a:r>
            <a:r>
              <a:rPr lang="en-US" sz="2000" dirty="0" smtClean="0"/>
              <a:t>Adigrat</a:t>
            </a:r>
          </a:p>
          <a:p>
            <a:pPr lvl="1">
              <a:buFont typeface="Wingdings" panose="05000000000000000000" pitchFamily="2" charset="2"/>
              <a:buChar char="Ø"/>
            </a:pPr>
            <a:r>
              <a:rPr lang="en-US" b="1" dirty="0"/>
              <a:t>Abune Asrate-Mariam Yemru</a:t>
            </a:r>
            <a:r>
              <a:rPr lang="en-US" dirty="0"/>
              <a:t>, </a:t>
            </a:r>
            <a:r>
              <a:rPr lang="en-US" sz="2200" dirty="0"/>
              <a:t>the second Catholic eparch of Ethiopia</a:t>
            </a:r>
            <a:r>
              <a:rPr lang="en-US" sz="2200" dirty="0" smtClean="0"/>
              <a:t>, </a:t>
            </a:r>
            <a:r>
              <a:rPr lang="en-US" sz="2200" dirty="0"/>
              <a:t>from Showa </a:t>
            </a:r>
            <a:endParaRPr lang="en-US" sz="2200" dirty="0" smtClean="0"/>
          </a:p>
          <a:p>
            <a:pPr lvl="1">
              <a:buFont typeface="Wingdings" panose="05000000000000000000" pitchFamily="2" charset="2"/>
              <a:buChar char="Ø"/>
            </a:pPr>
            <a:r>
              <a:rPr lang="en-US" b="1" dirty="0"/>
              <a:t>Dr. Abba Woldemariam Kahsay</a:t>
            </a:r>
            <a:r>
              <a:rPr lang="en-US" dirty="0"/>
              <a:t>, </a:t>
            </a:r>
            <a:endParaRPr lang="en-US" dirty="0" smtClean="0"/>
          </a:p>
          <a:p>
            <a:pPr lvl="1">
              <a:buFont typeface="Wingdings" panose="05000000000000000000" pitchFamily="2" charset="2"/>
              <a:buChar char="Ø"/>
            </a:pPr>
            <a:r>
              <a:rPr lang="en-US" b="1" dirty="0" smtClean="0"/>
              <a:t>Abune </a:t>
            </a:r>
            <a:r>
              <a:rPr lang="en-US" b="1" dirty="0"/>
              <a:t>Yohannes </a:t>
            </a:r>
            <a:r>
              <a:rPr lang="en-US" b="1" dirty="0" smtClean="0"/>
              <a:t>Woldegionrgis</a:t>
            </a:r>
          </a:p>
          <a:p>
            <a:pPr lvl="1">
              <a:buFont typeface="Wingdings" panose="05000000000000000000" pitchFamily="2" charset="2"/>
              <a:buChar char="Ø"/>
            </a:pPr>
            <a:r>
              <a:rPr lang="en-US" b="1" dirty="0" smtClean="0"/>
              <a:t>Dr. Tesfay Debessay-alitena</a:t>
            </a:r>
          </a:p>
          <a:p>
            <a:pPr lvl="1">
              <a:buFont typeface="Wingdings" panose="05000000000000000000" pitchFamily="2" charset="2"/>
              <a:buChar char="Ø"/>
            </a:pPr>
            <a:r>
              <a:rPr lang="en-US" b="1" dirty="0" smtClean="0"/>
              <a:t>And many other scholars, engineers,</a:t>
            </a:r>
          </a:p>
          <a:p>
            <a:pPr marL="457200" lvl="1" indent="0">
              <a:buNone/>
            </a:pPr>
            <a:r>
              <a:rPr lang="en-US" b="1" dirty="0"/>
              <a:t> </a:t>
            </a:r>
            <a:r>
              <a:rPr lang="en-US" b="1" dirty="0" smtClean="0"/>
              <a:t> lawyers , current  bishops . etc.</a:t>
            </a:r>
            <a:endParaRPr lang="en-US" b="1"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67400" y="4472608"/>
            <a:ext cx="3429000" cy="23853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0278594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914400"/>
          </a:xfrm>
          <a:solidFill>
            <a:schemeClr val="accent1">
              <a:lumMod val="20000"/>
              <a:lumOff val="80000"/>
            </a:schemeClr>
          </a:solidFill>
        </p:spPr>
        <p:txBody>
          <a:bodyPr>
            <a:normAutofit/>
          </a:bodyPr>
          <a:lstStyle/>
          <a:p>
            <a:r>
              <a:rPr lang="en-US" dirty="0" smtClean="0"/>
              <a:t>Irob history of formal education continued-</a:t>
            </a:r>
            <a:endParaRPr lang="en-US" dirty="0"/>
          </a:p>
        </p:txBody>
      </p:sp>
      <p:sp>
        <p:nvSpPr>
          <p:cNvPr id="3" name="Content Placeholder 2"/>
          <p:cNvSpPr>
            <a:spLocks noGrp="1"/>
          </p:cNvSpPr>
          <p:nvPr>
            <p:ph sz="quarter" idx="1"/>
          </p:nvPr>
        </p:nvSpPr>
        <p:spPr>
          <a:xfrm>
            <a:off x="76200" y="1600200"/>
            <a:ext cx="9067800" cy="5181600"/>
          </a:xfrm>
        </p:spPr>
        <p:txBody>
          <a:bodyPr>
            <a:normAutofit/>
          </a:bodyPr>
          <a:lstStyle/>
          <a:p>
            <a:r>
              <a:rPr lang="en-US" dirty="0"/>
              <a:t>e</a:t>
            </a:r>
            <a:r>
              <a:rPr lang="en-US" dirty="0" smtClean="0"/>
              <a:t>ducated irobs (mostly priests &amp; nuns) continued to maintain and promote education in Irob through help of catholic church.</a:t>
            </a:r>
          </a:p>
          <a:p>
            <a:r>
              <a:rPr lang="en-US" dirty="0"/>
              <a:t>t</a:t>
            </a:r>
            <a:r>
              <a:rPr lang="en-US" dirty="0" smtClean="0"/>
              <a:t>hey paid unforgettable sacrifice &amp; efforts for years  to educate irobs, though they lacked adequate</a:t>
            </a:r>
          </a:p>
          <a:p>
            <a:pPr marL="0" indent="0">
              <a:buNone/>
            </a:pPr>
            <a:r>
              <a:rPr lang="en-US" dirty="0"/>
              <a:t> </a:t>
            </a:r>
            <a:r>
              <a:rPr lang="en-US" dirty="0" smtClean="0"/>
              <a:t>  resources &amp; technology.</a:t>
            </a:r>
          </a:p>
          <a:p>
            <a:pPr marL="0" indent="0">
              <a:buNone/>
            </a:pPr>
            <a:endParaRPr lang="en-US" dirty="0" smtClean="0"/>
          </a:p>
          <a:p>
            <a:pPr marL="0" indent="0">
              <a:buNone/>
            </a:pPr>
            <a:r>
              <a:rPr lang="en-US" dirty="0" smtClean="0"/>
              <a:t> Towards the end of fall of </a:t>
            </a:r>
            <a:r>
              <a:rPr lang="en-US" dirty="0" err="1" smtClean="0"/>
              <a:t>Derg</a:t>
            </a:r>
            <a:r>
              <a:rPr lang="en-US" dirty="0"/>
              <a:t> </a:t>
            </a:r>
            <a:r>
              <a:rPr lang="en-US" dirty="0" smtClean="0"/>
              <a:t>(1989-1990),formal education was not functioning in </a:t>
            </a:r>
            <a:r>
              <a:rPr lang="en-US" dirty="0" err="1" smtClean="0"/>
              <a:t>Tigray</a:t>
            </a:r>
            <a:r>
              <a:rPr lang="en-US" dirty="0" smtClean="0"/>
              <a:t> except in </a:t>
            </a:r>
            <a:r>
              <a:rPr lang="en-US" dirty="0" err="1" smtClean="0"/>
              <a:t>Alitena</a:t>
            </a:r>
            <a:r>
              <a:rPr lang="en-US" dirty="0" smtClean="0"/>
              <a:t>. Taking advantage of the occasion, education in </a:t>
            </a:r>
            <a:r>
              <a:rPr lang="en-US" dirty="0" err="1" smtClean="0"/>
              <a:t>Alitena</a:t>
            </a:r>
            <a:r>
              <a:rPr lang="en-US" dirty="0" smtClean="0"/>
              <a:t> was expanded to include 9</a:t>
            </a:r>
            <a:r>
              <a:rPr lang="en-US" baseline="30000" dirty="0" smtClean="0"/>
              <a:t>th</a:t>
            </a:r>
            <a:r>
              <a:rPr lang="en-US" dirty="0" smtClean="0"/>
              <a:t> &amp; 10</a:t>
            </a:r>
            <a:r>
              <a:rPr lang="en-US" baseline="30000" dirty="0" smtClean="0"/>
              <a:t>th </a:t>
            </a:r>
            <a:r>
              <a:rPr lang="en-US" dirty="0" smtClean="0"/>
              <a:t>grades).</a:t>
            </a:r>
          </a:p>
          <a:p>
            <a:endParaRPr lang="en-US" dirty="0"/>
          </a:p>
        </p:txBody>
      </p:sp>
      <p:pic>
        <p:nvPicPr>
          <p:cNvPr id="1024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29000" y="6172200"/>
            <a:ext cx="4191000" cy="1762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068624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37561" cy="990600"/>
          </a:xfrm>
          <a:solidFill>
            <a:schemeClr val="accent1">
              <a:lumMod val="20000"/>
              <a:lumOff val="80000"/>
            </a:schemeClr>
          </a:solidFill>
        </p:spPr>
        <p:txBody>
          <a:bodyPr/>
          <a:lstStyle/>
          <a:p>
            <a:r>
              <a:rPr lang="en-US" dirty="0" smtClean="0"/>
              <a:t>Current educational status in Irob</a:t>
            </a:r>
            <a:endParaRPr lang="en-US" dirty="0"/>
          </a:p>
        </p:txBody>
      </p:sp>
      <p:sp>
        <p:nvSpPr>
          <p:cNvPr id="3" name="Content Placeholder 2"/>
          <p:cNvSpPr>
            <a:spLocks noGrp="1"/>
          </p:cNvSpPr>
          <p:nvPr>
            <p:ph sz="quarter" idx="1"/>
          </p:nvPr>
        </p:nvSpPr>
        <p:spPr>
          <a:xfrm>
            <a:off x="76200" y="1143000"/>
            <a:ext cx="9067800" cy="5562600"/>
          </a:xfrm>
        </p:spPr>
        <p:txBody>
          <a:bodyPr>
            <a:normAutofit/>
          </a:bodyPr>
          <a:lstStyle/>
          <a:p>
            <a:r>
              <a:rPr lang="en-US" dirty="0"/>
              <a:t>a</a:t>
            </a:r>
            <a:r>
              <a:rPr lang="en-US" dirty="0" smtClean="0"/>
              <a:t>s Irob visionary parents had forecasted, the </a:t>
            </a:r>
            <a:r>
              <a:rPr lang="en-US" dirty="0"/>
              <a:t>farming &amp; pastoral dependency </a:t>
            </a:r>
            <a:r>
              <a:rPr lang="en-US" dirty="0" smtClean="0"/>
              <a:t>have become almost non-existent.</a:t>
            </a:r>
          </a:p>
          <a:p>
            <a:r>
              <a:rPr lang="en-US" dirty="0" smtClean="0"/>
              <a:t>Today, young </a:t>
            </a:r>
            <a:r>
              <a:rPr lang="en-US" dirty="0" err="1" smtClean="0"/>
              <a:t>Irobs</a:t>
            </a:r>
            <a:r>
              <a:rPr lang="en-US" dirty="0" smtClean="0"/>
              <a:t> have no other alternatives except </a:t>
            </a:r>
            <a:r>
              <a:rPr lang="en-US" dirty="0"/>
              <a:t>to win the academic competition </a:t>
            </a:r>
            <a:r>
              <a:rPr lang="en-US" dirty="0" smtClean="0"/>
              <a:t>and take </a:t>
            </a:r>
            <a:r>
              <a:rPr lang="en-US" dirty="0"/>
              <a:t>education as a survival option. </a:t>
            </a:r>
            <a:endParaRPr lang="en-US" dirty="0" smtClean="0"/>
          </a:p>
          <a:p>
            <a:r>
              <a:rPr lang="en-US" dirty="0"/>
              <a:t>a</a:t>
            </a:r>
            <a:r>
              <a:rPr lang="en-US" dirty="0" smtClean="0"/>
              <a:t>lthough access to elementary education in Irob has increased in recent years (both through government and Catholic Church), the percentage of Irob students making to college level education continues to diminish, compared to the rest of country. </a:t>
            </a:r>
          </a:p>
          <a:p>
            <a:r>
              <a:rPr lang="en-US" dirty="0" smtClean="0"/>
              <a:t>Irob schools are ill equipped and lack necessary educational resources, contributing to lack of motivation and diminished  academics success of our children.</a:t>
            </a:r>
            <a:endParaRPr lang="en-US" dirty="0"/>
          </a:p>
          <a:p>
            <a:endParaRPr lang="en-US" dirty="0"/>
          </a:p>
          <a:p>
            <a:endParaRPr lang="en-US" dirty="0"/>
          </a:p>
        </p:txBody>
      </p:sp>
      <p:pic>
        <p:nvPicPr>
          <p:cNvPr id="1331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95400" y="7315200"/>
            <a:ext cx="2743200" cy="1219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91000" y="6705600"/>
            <a:ext cx="2390775" cy="1371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2024463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4532</TotalTime>
  <Words>1541</Words>
  <Application>Microsoft Office PowerPoint</Application>
  <PresentationFormat>On-screen Show (4:3)</PresentationFormat>
  <Paragraphs>111</Paragraphs>
  <Slides>16</Slides>
  <Notes>1</Notes>
  <HiddenSlides>0</HiddenSlides>
  <MMClips>1</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 Education &amp; Irob people </vt:lpstr>
      <vt:lpstr> Importance of Education </vt:lpstr>
      <vt:lpstr>history of formal education in irob</vt:lpstr>
      <vt:lpstr>Irob history of formal education continued-</vt:lpstr>
      <vt:lpstr>Irob history of formal education continued-</vt:lpstr>
      <vt:lpstr>Irob history of formal education continued-</vt:lpstr>
      <vt:lpstr>Irob history of formal education continued-</vt:lpstr>
      <vt:lpstr>Irob history of formal education continued-</vt:lpstr>
      <vt:lpstr>Current educational status in Irob</vt:lpstr>
      <vt:lpstr>Current educational status in Irob------</vt:lpstr>
      <vt:lpstr>Current educational status in Irob------</vt:lpstr>
      <vt:lpstr> Do we need to do something ?</vt:lpstr>
      <vt:lpstr>What can we do ?</vt:lpstr>
      <vt:lpstr>What can we do ?</vt:lpstr>
      <vt:lpstr>How can we do it ?????</vt:lpstr>
      <vt:lpstr>conclusion</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IDA-Education as priority</dc:title>
  <dc:creator>Abraha Tesfay</dc:creator>
  <cp:lastModifiedBy>atesfay</cp:lastModifiedBy>
  <cp:revision>97</cp:revision>
  <dcterms:created xsi:type="dcterms:W3CDTF">2014-04-27T06:45:37Z</dcterms:created>
  <dcterms:modified xsi:type="dcterms:W3CDTF">2014-05-04T12:54:39Z</dcterms:modified>
</cp:coreProperties>
</file>